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6" y="-234"/>
      </p:cViewPr>
      <p:guideLst>
        <p:guide orient="horz" pos="2160"/>
        <p:guide pos="2880"/>
      </p:guideLst>
    </p:cSldViewPr>
  </p:slideViewPr>
  <p:notesTextViewPr>
    <p:cViewPr>
      <p:scale>
        <a:sx n="1" d="1"/>
        <a:sy n="1" d="1"/>
      </p:scale>
      <p:origin x="0" y="130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B8442E-6AD0-4377-812E-BFAEA66BA9C1}" type="datetimeFigureOut">
              <a:rPr lang="en-US" smtClean="0"/>
              <a:t>4/29/2020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169D35-0B37-4FC4-9203-A1CD43155282}" type="slidenum">
              <a:rPr lang="en-US" smtClean="0"/>
              <a:t>‹#›</a:t>
            </a:fld>
            <a:endParaRPr lang="en-US"/>
          </a:p>
        </p:txBody>
      </p:sp>
    </p:spTree>
    <p:extLst>
      <p:ext uri="{BB962C8B-B14F-4D97-AF65-F5344CB8AC3E}">
        <p14:creationId xmlns:p14="http://schemas.microsoft.com/office/powerpoint/2010/main" val="1182475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Competitive rivalry entails</a:t>
            </a:r>
            <a:r>
              <a:rPr lang="en-US" baseline="0" dirty="0" smtClean="0"/>
              <a:t> the pressures within the market including competition that impact on business operations. Streaming services (Netflix and </a:t>
            </a:r>
            <a:r>
              <a:rPr lang="en-US" baseline="0" dirty="0" err="1" smtClean="0"/>
              <a:t>Showmax</a:t>
            </a:r>
            <a:r>
              <a:rPr lang="en-US" baseline="0" dirty="0" smtClean="0"/>
              <a:t>) are competing traditional movie theatres due to increased broadband connections. Boston Lighting and Sound Company is the only supplier to Tampa Bay theatre, and they have the power to increase their prices based on the visual and audio systems that they provide.  Theatregoers (customers) have less power to determine ticket prices since pricing is done by theatre owners. Customers are likely to shift to online rental services since they are cost-effective and flexible since they are billed monthly. Broadband connections have led to the emergence of streaming sites that threaten the movie theatre industry. Lastly, theatres are costly to startup and needs comprehensive licensing.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2</a:t>
            </a:fld>
            <a:endParaRPr lang="en-US"/>
          </a:p>
        </p:txBody>
      </p:sp>
    </p:spTree>
    <p:extLst>
      <p:ext uri="{BB962C8B-B14F-4D97-AF65-F5344CB8AC3E}">
        <p14:creationId xmlns:p14="http://schemas.microsoft.com/office/powerpoint/2010/main" val="3116012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current ration reduced from 8.26 to 1.62 between 2017 and 2018 due increase</a:t>
            </a:r>
            <a:r>
              <a:rPr lang="en-US" baseline="0" dirty="0" smtClean="0"/>
              <a:t> in liability ($500,000 loan) and decrease in current assets such as Bot Bit capital. The quick ratio reduced from 8.19 to 3.12 between 2017 and 2018, but increased to 3.82 in 2019 due to decrease in current assets and liabilities. The increase in 2019 was due to the increment of the total checking account balance. The viability ratio increased from 13.69  to 20.13 between 2017 and 2018 and decreased to 10.16 in 2019 due to Tampa’s inability to cover its liabilities. The operating reserve ration decreased from 103% to 99% in 2019  due to Tampa’s high operating costs. Tampa’s assets increased from $5,884,612.94 to $8,879,734.65 between 2017 and 2019. </a:t>
            </a:r>
            <a:r>
              <a:rPr lang="en-US" sz="1200" kern="1200" dirty="0" smtClean="0">
                <a:solidFill>
                  <a:schemeClr val="tx1"/>
                </a:solidFill>
                <a:effectLst/>
                <a:latin typeface="+mn-lt"/>
                <a:ea typeface="+mn-ea"/>
                <a:cs typeface="+mn-cs"/>
              </a:rPr>
              <a:t>The operating margin decreased from 1.91% in 2017 to 0.23% in 2019, a decrease of 1.68%. The program efficiency declined slightly from 1.37% to 1.04%</a:t>
            </a:r>
            <a:r>
              <a:rPr lang="en-US" sz="1200" kern="1200" baseline="0" dirty="0" smtClean="0">
                <a:solidFill>
                  <a:schemeClr val="tx1"/>
                </a:solidFill>
                <a:effectLst/>
                <a:latin typeface="+mn-lt"/>
                <a:ea typeface="+mn-ea"/>
                <a:cs typeface="+mn-cs"/>
              </a:rPr>
              <a:t> showing that Tampa did not meet its organizational goals. </a:t>
            </a:r>
            <a:r>
              <a:rPr lang="en-US" sz="1200" kern="1200" dirty="0" smtClean="0">
                <a:solidFill>
                  <a:schemeClr val="tx1"/>
                </a:solidFill>
                <a:effectLst/>
                <a:latin typeface="+mn-lt"/>
                <a:ea typeface="+mn-ea"/>
                <a:cs typeface="+mn-cs"/>
              </a:rPr>
              <a:t>The fundraising efficiency increased from 15.75% in 2017 to 17.75% in 2019 depicting</a:t>
            </a:r>
            <a:r>
              <a:rPr lang="en-US" sz="1200" kern="1200" baseline="0" dirty="0" smtClean="0">
                <a:solidFill>
                  <a:schemeClr val="tx1"/>
                </a:solidFill>
                <a:effectLst/>
                <a:latin typeface="+mn-lt"/>
                <a:ea typeface="+mn-ea"/>
                <a:cs typeface="+mn-cs"/>
              </a:rPr>
              <a:t> that Tampa was efficient in raising funds.</a:t>
            </a:r>
            <a:r>
              <a:rPr lang="en-US" sz="1200" kern="1200" dirty="0" smtClean="0">
                <a:solidFill>
                  <a:schemeClr val="tx1"/>
                </a:solidFill>
                <a:effectLst/>
                <a:latin typeface="+mn-lt"/>
                <a:ea typeface="+mn-ea"/>
                <a:cs typeface="+mn-cs"/>
              </a:rPr>
              <a:t> The operating reliance decreased slightly from 22% to 20%</a:t>
            </a:r>
            <a:r>
              <a:rPr lang="en-US" sz="1200" kern="1200" baseline="0" dirty="0" smtClean="0">
                <a:solidFill>
                  <a:schemeClr val="tx1"/>
                </a:solidFill>
                <a:effectLst/>
                <a:latin typeface="+mn-lt"/>
                <a:ea typeface="+mn-ea"/>
                <a:cs typeface="+mn-cs"/>
              </a:rPr>
              <a:t> showing that Tampa had a revenue deficit.</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3</a:t>
            </a:fld>
            <a:endParaRPr lang="en-US"/>
          </a:p>
        </p:txBody>
      </p:sp>
    </p:spTree>
    <p:extLst>
      <p:ext uri="{BB962C8B-B14F-4D97-AF65-F5344CB8AC3E}">
        <p14:creationId xmlns:p14="http://schemas.microsoft.com/office/powerpoint/2010/main" val="18203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Tampa having a fast resolution will ensure that it</a:t>
            </a:r>
            <a:r>
              <a:rPr lang="en-US" baseline="0" dirty="0" smtClean="0"/>
              <a:t> sustains its liquidity. </a:t>
            </a:r>
            <a:r>
              <a:rPr lang="en-US" baseline="0" dirty="0" smtClean="0"/>
              <a:t> The fast resolution is due to the drop in its drop in liquidity and current ratios.  The measure will ensure that the business does not go bankrupt. Early </a:t>
            </a:r>
            <a:r>
              <a:rPr lang="en-US" baseline="0" dirty="0" smtClean="0"/>
              <a:t>submission of invoices will ensure that the company obtain early payments; therefore, it can offset its debts effectively</a:t>
            </a:r>
            <a:r>
              <a:rPr lang="en-US" baseline="0" dirty="0" smtClean="0"/>
              <a:t>. Besides, the company will be able to attract investors as well as promote ease of obtaining loans from other financial institutions due to a positive credit record.  In addition, partnering </a:t>
            </a:r>
            <a:r>
              <a:rPr lang="en-US" baseline="0" dirty="0" smtClean="0"/>
              <a:t>with </a:t>
            </a:r>
            <a:r>
              <a:rPr lang="en-US" baseline="0" dirty="0" err="1" smtClean="0"/>
              <a:t>Uber</a:t>
            </a:r>
            <a:r>
              <a:rPr lang="en-US" baseline="0" dirty="0" smtClean="0"/>
              <a:t> and </a:t>
            </a:r>
            <a:r>
              <a:rPr lang="en-US" baseline="0" dirty="0" err="1" smtClean="0"/>
              <a:t>Lyft</a:t>
            </a:r>
            <a:r>
              <a:rPr lang="en-US" baseline="0" dirty="0" smtClean="0"/>
              <a:t> will enhance the customer travelling. The partnership will enable theatregoers to benefit from hotel linkage, voucher, and deposit points. Customers can redeem these points to obtain bonuses anytime they go Tampa theatre using </a:t>
            </a:r>
            <a:r>
              <a:rPr lang="en-US" baseline="0" dirty="0" err="1" smtClean="0"/>
              <a:t>Uber</a:t>
            </a:r>
            <a:r>
              <a:rPr lang="en-US" baseline="0" dirty="0" smtClean="0"/>
              <a:t> or </a:t>
            </a:r>
            <a:r>
              <a:rPr lang="en-US" baseline="0" dirty="0" err="1" smtClean="0"/>
              <a:t>Lyft</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4</a:t>
            </a:fld>
            <a:endParaRPr lang="en-US"/>
          </a:p>
        </p:txBody>
      </p:sp>
    </p:spTree>
    <p:extLst>
      <p:ext uri="{BB962C8B-B14F-4D97-AF65-F5344CB8AC3E}">
        <p14:creationId xmlns:p14="http://schemas.microsoft.com/office/powerpoint/2010/main" val="12830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Tampa theatre should reach out to riding to determine agree</a:t>
            </a:r>
            <a:r>
              <a:rPr lang="en-US" baseline="0" dirty="0" smtClean="0"/>
              <a:t> on partnership terms. </a:t>
            </a:r>
            <a:r>
              <a:rPr lang="en-US" baseline="0" dirty="0" err="1" smtClean="0"/>
              <a:t>Uber</a:t>
            </a:r>
            <a:r>
              <a:rPr lang="en-US" baseline="0" dirty="0" smtClean="0"/>
              <a:t> and </a:t>
            </a:r>
            <a:r>
              <a:rPr lang="en-US" baseline="0" dirty="0" err="1" smtClean="0"/>
              <a:t>Lyft</a:t>
            </a:r>
            <a:r>
              <a:rPr lang="en-US" baseline="0" dirty="0" smtClean="0"/>
              <a:t> should offer relatively lower fare for Tampa customers. The partnership will ensure that Tampa customers are offered double points on each dollar that they </a:t>
            </a:r>
            <a:r>
              <a:rPr lang="en-US" baseline="0" dirty="0" smtClean="0"/>
              <a:t>spend on shared rides.. Redeeming these points will help enhance customer satisfaction. Customers can also link honor points with their </a:t>
            </a:r>
            <a:r>
              <a:rPr lang="en-US" baseline="0" dirty="0" err="1" smtClean="0"/>
              <a:t>Lyft</a:t>
            </a:r>
            <a:r>
              <a:rPr lang="en-US" baseline="0" dirty="0" smtClean="0"/>
              <a:t> accounts in a bid to make travelling costs affordable. Notably, partnering </a:t>
            </a:r>
            <a:r>
              <a:rPr lang="en-US" baseline="0" dirty="0" err="1" smtClean="0"/>
              <a:t>Uber</a:t>
            </a:r>
            <a:r>
              <a:rPr lang="en-US" baseline="0" dirty="0" smtClean="0"/>
              <a:t> and </a:t>
            </a:r>
            <a:r>
              <a:rPr lang="en-US" baseline="0" dirty="0" err="1" smtClean="0"/>
              <a:t>Lyft</a:t>
            </a:r>
            <a:r>
              <a:rPr lang="en-US" baseline="0" dirty="0" smtClean="0"/>
              <a:t> will enable theatregoers receive ride reminders and fist time riders to receive vouchers and deposit points. In doing so, Tampa Theatre will be able to promote customer satisfaction. </a:t>
            </a:r>
            <a:endParaRPr lang="en-US" baseline="0" dirty="0" smtClean="0"/>
          </a:p>
        </p:txBody>
      </p:sp>
      <p:sp>
        <p:nvSpPr>
          <p:cNvPr id="4" name="Slide Number Placeholder 3"/>
          <p:cNvSpPr>
            <a:spLocks noGrp="1"/>
          </p:cNvSpPr>
          <p:nvPr>
            <p:ph type="sldNum" sz="quarter" idx="10"/>
          </p:nvPr>
        </p:nvSpPr>
        <p:spPr/>
        <p:txBody>
          <a:bodyPr/>
          <a:lstStyle/>
          <a:p>
            <a:fld id="{08169D35-0B37-4FC4-9203-A1CD43155282}" type="slidenum">
              <a:rPr lang="en-US" smtClean="0"/>
              <a:t>5</a:t>
            </a:fld>
            <a:endParaRPr lang="en-US"/>
          </a:p>
        </p:txBody>
      </p:sp>
    </p:spTree>
    <p:extLst>
      <p:ext uri="{BB962C8B-B14F-4D97-AF65-F5344CB8AC3E}">
        <p14:creationId xmlns:p14="http://schemas.microsoft.com/office/powerpoint/2010/main" val="2867612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point scheme will ensure that customers have multiple incentives that they can subscribe to such as coupon codes</a:t>
            </a:r>
            <a:r>
              <a:rPr lang="en-US" baseline="0" dirty="0" smtClean="0"/>
              <a:t>. Awareness programs will be used to give theatregoers insight into movies to be screened and their timelines.  </a:t>
            </a:r>
            <a:r>
              <a:rPr lang="en-US" baseline="0" dirty="0" smtClean="0"/>
              <a:t>Discounting  programs will enable customers to use promo codes such as ‘Tam Theat.” The point system should incorporate an awareness system and offering of gifts and vouchers to the attendees. </a:t>
            </a:r>
            <a:r>
              <a:rPr lang="en-US" baseline="0" dirty="0" smtClean="0"/>
              <a:t>Gifts and vouchers will be part of the loyalty program that will enable customers make less costly reservations in hotels also much cheaper rides. Also, establishing a dedicate parking lot within their theatre premises will mitigate the challenges of parking spaces; thus, customers will be able to park conveniently. Tampa Theatre should also offer parking incentives such as free parking on the weekends to increase attendance. Lastly, establishing partnerships with private parking facilities will help avoid parking inconveniences since customers can park within the proximity of </a:t>
            </a:r>
            <a:r>
              <a:rPr lang="en-US" baseline="0" smtClean="0"/>
              <a:t>the theatres. </a:t>
            </a:r>
            <a:endParaRPr lang="en-US" dirty="0"/>
          </a:p>
        </p:txBody>
      </p:sp>
      <p:sp>
        <p:nvSpPr>
          <p:cNvPr id="4" name="Slide Number Placeholder 3"/>
          <p:cNvSpPr>
            <a:spLocks noGrp="1"/>
          </p:cNvSpPr>
          <p:nvPr>
            <p:ph type="sldNum" sz="quarter" idx="10"/>
          </p:nvPr>
        </p:nvSpPr>
        <p:spPr/>
        <p:txBody>
          <a:bodyPr/>
          <a:lstStyle/>
          <a:p>
            <a:fld id="{08169D35-0B37-4FC4-9203-A1CD43155282}" type="slidenum">
              <a:rPr lang="en-US" smtClean="0"/>
              <a:t>6</a:t>
            </a:fld>
            <a:endParaRPr lang="en-US"/>
          </a:p>
        </p:txBody>
      </p:sp>
    </p:spTree>
    <p:extLst>
      <p:ext uri="{BB962C8B-B14F-4D97-AF65-F5344CB8AC3E}">
        <p14:creationId xmlns:p14="http://schemas.microsoft.com/office/powerpoint/2010/main" val="3280756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968ABA8-1660-4EA5-AD41-340E4951D7E6}" type="datetimeFigureOut">
              <a:rPr lang="en-US" smtClean="0"/>
              <a:t>4/29/2020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01DE9-86DB-43AB-BEFE-8246621604C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68ABA8-1660-4EA5-AD41-340E4951D7E6}"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68ABA8-1660-4EA5-AD41-340E4951D7E6}"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968ABA8-1660-4EA5-AD41-340E4951D7E6}"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68ABA8-1660-4EA5-AD41-340E4951D7E6}" type="datetimeFigureOut">
              <a:rPr lang="en-US" smtClean="0"/>
              <a:t>4/29/2020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68ABA8-1660-4EA5-AD41-340E4951D7E6}" type="datetimeFigureOut">
              <a:rPr lang="en-US" smtClean="0"/>
              <a:t>4/29/2020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68ABA8-1660-4EA5-AD41-340E4951D7E6}" type="datetimeFigureOut">
              <a:rPr lang="en-US" smtClean="0"/>
              <a:t>4/29/2020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68ABA8-1660-4EA5-AD41-340E4951D7E6}" type="datetimeFigureOut">
              <a:rPr lang="en-US" smtClean="0"/>
              <a:t>4/29/2020</a:t>
            </a:fld>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68ABA8-1660-4EA5-AD41-340E4951D7E6}" type="datetimeFigureOut">
              <a:rPr lang="en-US" smtClean="0"/>
              <a:t>4/29/2020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8ABA8-1660-4EA5-AD41-340E4951D7E6}"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68ABA8-1660-4EA5-AD41-340E4951D7E6}"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1DE9-86DB-43AB-BEFE-8246621604C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968ABA8-1660-4EA5-AD41-340E4951D7E6}" type="datetimeFigureOut">
              <a:rPr lang="en-US" smtClean="0"/>
              <a:t>4/29/2020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01DE9-86DB-43AB-BEFE-8246621604C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Tampa Theatre</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147614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Porter’s Five Forces.</a:t>
            </a:r>
            <a:endParaRPr lang="en-US" dirty="0"/>
          </a:p>
        </p:txBody>
      </p:sp>
      <p:sp>
        <p:nvSpPr>
          <p:cNvPr id="3" name="Content Placeholder 2"/>
          <p:cNvSpPr>
            <a:spLocks noGrp="1"/>
          </p:cNvSpPr>
          <p:nvPr>
            <p:ph idx="1"/>
          </p:nvPr>
        </p:nvSpPr>
        <p:spPr/>
        <p:txBody>
          <a:bodyPr>
            <a:normAutofit fontScale="92500"/>
          </a:bodyPr>
          <a:lstStyle/>
          <a:p>
            <a:r>
              <a:rPr lang="en-US" dirty="0" smtClean="0"/>
              <a:t>Competitive rivalry.</a:t>
            </a:r>
          </a:p>
          <a:p>
            <a:r>
              <a:rPr lang="en-US" dirty="0" smtClean="0"/>
              <a:t>Suppler power with regards to Boston Lighting and Sound Company.</a:t>
            </a:r>
          </a:p>
          <a:p>
            <a:r>
              <a:rPr lang="en-US" dirty="0" smtClean="0"/>
              <a:t>Customer power based on ticket prices.</a:t>
            </a:r>
          </a:p>
          <a:p>
            <a:r>
              <a:rPr lang="en-US" dirty="0" smtClean="0"/>
              <a:t>Threat of substitution by online rental services. </a:t>
            </a:r>
          </a:p>
          <a:p>
            <a:r>
              <a:rPr lang="en-US" dirty="0" smtClean="0"/>
              <a:t>Threats of new entrants related to increased broadband connections.</a:t>
            </a:r>
          </a:p>
          <a:p>
            <a:r>
              <a:rPr lang="en-US" dirty="0" smtClean="0"/>
              <a:t>Barriers to entry with regards to licensing and startup costs.</a:t>
            </a:r>
            <a:endParaRPr lang="en-US" dirty="0"/>
          </a:p>
        </p:txBody>
      </p:sp>
    </p:spTree>
    <p:extLst>
      <p:ext uri="{BB962C8B-B14F-4D97-AF65-F5344CB8AC3E}">
        <p14:creationId xmlns:p14="http://schemas.microsoft.com/office/powerpoint/2010/main" val="3083856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Current ratio</a:t>
            </a:r>
          </a:p>
          <a:p>
            <a:r>
              <a:rPr lang="en-US" dirty="0" smtClean="0"/>
              <a:t>Quick ratio</a:t>
            </a:r>
          </a:p>
          <a:p>
            <a:r>
              <a:rPr lang="en-US" dirty="0" smtClean="0"/>
              <a:t>Viability ratio</a:t>
            </a:r>
          </a:p>
          <a:p>
            <a:r>
              <a:rPr lang="en-US" dirty="0" smtClean="0"/>
              <a:t>Operating reserve ratio</a:t>
            </a:r>
          </a:p>
          <a:p>
            <a:r>
              <a:rPr lang="en-US" dirty="0" smtClean="0"/>
              <a:t>Change in assets</a:t>
            </a:r>
          </a:p>
          <a:p>
            <a:r>
              <a:rPr lang="en-US" dirty="0" smtClean="0"/>
              <a:t>Operating margin</a:t>
            </a:r>
          </a:p>
          <a:p>
            <a:r>
              <a:rPr lang="en-US" dirty="0" smtClean="0"/>
              <a:t>Proficiency program</a:t>
            </a:r>
          </a:p>
          <a:p>
            <a:r>
              <a:rPr lang="en-US" dirty="0" smtClean="0"/>
              <a:t>Fundraising efficiency</a:t>
            </a:r>
          </a:p>
          <a:p>
            <a:r>
              <a:rPr lang="en-US" dirty="0" smtClean="0"/>
              <a:t>Operating reliance</a:t>
            </a:r>
            <a:endParaRPr lang="en-US" dirty="0"/>
          </a:p>
        </p:txBody>
      </p:sp>
    </p:spTree>
    <p:extLst>
      <p:ext uri="{BB962C8B-B14F-4D97-AF65-F5344CB8AC3E}">
        <p14:creationId xmlns:p14="http://schemas.microsoft.com/office/powerpoint/2010/main" val="2466603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Fast resolution.</a:t>
            </a:r>
          </a:p>
          <a:p>
            <a:r>
              <a:rPr lang="en-US" dirty="0" smtClean="0"/>
              <a:t>Early submission of invoices.</a:t>
            </a:r>
          </a:p>
          <a:p>
            <a:r>
              <a:rPr lang="en-US" dirty="0" smtClean="0"/>
              <a:t>Partnership with </a:t>
            </a:r>
            <a:r>
              <a:rPr lang="en-US" dirty="0" err="1" smtClean="0"/>
              <a:t>Uber</a:t>
            </a:r>
            <a:r>
              <a:rPr lang="en-US" dirty="0" smtClean="0"/>
              <a:t> and </a:t>
            </a:r>
            <a:r>
              <a:rPr lang="en-US" dirty="0" err="1" smtClean="0"/>
              <a:t>Lyft</a:t>
            </a:r>
            <a:endParaRPr lang="en-US" dirty="0" smtClean="0"/>
          </a:p>
          <a:p>
            <a:r>
              <a:rPr lang="en-US" dirty="0" smtClean="0"/>
              <a:t>Hotel linkage points</a:t>
            </a:r>
          </a:p>
          <a:p>
            <a:r>
              <a:rPr lang="en-US" dirty="0" smtClean="0"/>
              <a:t>Redemptions of points</a:t>
            </a:r>
          </a:p>
          <a:p>
            <a:r>
              <a:rPr lang="en-US" dirty="0" smtClean="0"/>
              <a:t>Ride reminders</a:t>
            </a:r>
          </a:p>
          <a:p>
            <a:r>
              <a:rPr lang="en-US" dirty="0" smtClean="0"/>
              <a:t>Bonuses</a:t>
            </a:r>
          </a:p>
          <a:p>
            <a:r>
              <a:rPr lang="en-US" dirty="0"/>
              <a:t> </a:t>
            </a:r>
            <a:r>
              <a:rPr lang="en-US" dirty="0" smtClean="0"/>
              <a:t>Voucher points</a:t>
            </a:r>
          </a:p>
          <a:p>
            <a:r>
              <a:rPr lang="en-US" dirty="0" smtClean="0"/>
              <a:t>Deposit points</a:t>
            </a:r>
            <a:endParaRPr lang="en-US" dirty="0"/>
          </a:p>
        </p:txBody>
      </p:sp>
    </p:spTree>
    <p:extLst>
      <p:ext uri="{BB962C8B-B14F-4D97-AF65-F5344CB8AC3E}">
        <p14:creationId xmlns:p14="http://schemas.microsoft.com/office/powerpoint/2010/main" val="340564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Reaching out to riding services</a:t>
            </a:r>
          </a:p>
          <a:p>
            <a:r>
              <a:rPr lang="en-US" dirty="0" smtClean="0"/>
              <a:t>Reduction of fare </a:t>
            </a:r>
            <a:r>
              <a:rPr lang="en-US" dirty="0" smtClean="0"/>
              <a:t>prices</a:t>
            </a:r>
          </a:p>
          <a:p>
            <a:r>
              <a:rPr lang="en-US" dirty="0" smtClean="0"/>
              <a:t>Benefits program</a:t>
            </a:r>
            <a:endParaRPr lang="en-US" dirty="0" smtClean="0"/>
          </a:p>
          <a:p>
            <a:r>
              <a:rPr lang="en-US" dirty="0" smtClean="0"/>
              <a:t>Double points for shared rides.</a:t>
            </a:r>
          </a:p>
          <a:p>
            <a:r>
              <a:rPr lang="en-US" dirty="0" smtClean="0"/>
              <a:t>Linkage of honor points.</a:t>
            </a:r>
          </a:p>
          <a:p>
            <a:r>
              <a:rPr lang="en-US" dirty="0" smtClean="0"/>
              <a:t>Ride reminders and first-time bonuses</a:t>
            </a:r>
            <a:endParaRPr lang="en-US" dirty="0" smtClean="0"/>
          </a:p>
        </p:txBody>
      </p:sp>
    </p:spTree>
    <p:extLst>
      <p:ext uri="{BB962C8B-B14F-4D97-AF65-F5344CB8AC3E}">
        <p14:creationId xmlns:p14="http://schemas.microsoft.com/office/powerpoint/2010/main" val="3909703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Point scheme</a:t>
            </a:r>
          </a:p>
          <a:p>
            <a:r>
              <a:rPr lang="en-US" dirty="0" smtClean="0"/>
              <a:t>Discounting</a:t>
            </a:r>
          </a:p>
          <a:p>
            <a:r>
              <a:rPr lang="en-US" dirty="0" smtClean="0"/>
              <a:t>Awareness program</a:t>
            </a:r>
          </a:p>
          <a:p>
            <a:r>
              <a:rPr lang="en-US" dirty="0" smtClean="0"/>
              <a:t>Gifts and </a:t>
            </a:r>
            <a:r>
              <a:rPr lang="en-US" dirty="0" smtClean="0"/>
              <a:t>vouchers</a:t>
            </a:r>
          </a:p>
          <a:p>
            <a:r>
              <a:rPr lang="en-US" dirty="0" smtClean="0"/>
              <a:t>Dedicated parking lots</a:t>
            </a:r>
          </a:p>
          <a:p>
            <a:r>
              <a:rPr lang="en-US" dirty="0" smtClean="0"/>
              <a:t>Parking incentives</a:t>
            </a:r>
          </a:p>
          <a:p>
            <a:r>
              <a:rPr lang="en-US" dirty="0" smtClean="0"/>
              <a:t>Partnering with private parking facilities</a:t>
            </a:r>
            <a:endParaRPr lang="en-US" dirty="0"/>
          </a:p>
        </p:txBody>
      </p:sp>
    </p:spTree>
    <p:extLst>
      <p:ext uri="{BB962C8B-B14F-4D97-AF65-F5344CB8AC3E}">
        <p14:creationId xmlns:p14="http://schemas.microsoft.com/office/powerpoint/2010/main" val="16791021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75</TotalTime>
  <Words>860</Words>
  <Application>Microsoft Office PowerPoint</Application>
  <PresentationFormat>On-screen Show (4:3)</PresentationFormat>
  <Paragraphs>55</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Austin</vt:lpstr>
      <vt:lpstr>Tampa Theatre</vt:lpstr>
      <vt:lpstr>Porter’s Five Forces.</vt:lpstr>
      <vt:lpstr>Internal</vt:lpstr>
      <vt:lpstr>Recommendations</vt:lpstr>
      <vt:lpstr>Cont. </vt:lpstr>
      <vt:lpstr>Cont.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cp:revision>
  <dcterms:created xsi:type="dcterms:W3CDTF">2020-04-28T17:42:15Z</dcterms:created>
  <dcterms:modified xsi:type="dcterms:W3CDTF">2020-04-29T08:55:41Z</dcterms:modified>
</cp:coreProperties>
</file>